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50a63927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50a63927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50a639275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50a639275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50a639275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50a639275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50a639275_5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50a639275_5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50a639275_1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50a639275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50a639275_1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50a639275_1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50a639275_1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50a639275_1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gif"/><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9217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3000"/>
              <a:t>Big Jumps or Little Steps: Fighting Gerrymandering with Random Walks</a:t>
            </a:r>
            <a:endParaRPr sz="3000"/>
          </a:p>
        </p:txBody>
      </p:sp>
      <p:sp>
        <p:nvSpPr>
          <p:cNvPr id="55" name="Google Shape;55;p13"/>
          <p:cNvSpPr txBox="1"/>
          <p:nvPr>
            <p:ph idx="1" type="subTitle"/>
          </p:nvPr>
        </p:nvSpPr>
        <p:spPr>
          <a:xfrm>
            <a:off x="311700" y="3169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Advisors: Dr. Scott Cook, Dr. Christopher Mitchell</a:t>
            </a:r>
            <a:endParaRPr sz="1800"/>
          </a:p>
          <a:p>
            <a:pPr indent="0" lvl="0" marL="0" rtl="0" algn="ctr">
              <a:spcBef>
                <a:spcPts val="0"/>
              </a:spcBef>
              <a:spcAft>
                <a:spcPts val="0"/>
              </a:spcAft>
              <a:buNone/>
            </a:pPr>
            <a:r>
              <a:rPr lang="en" sz="1800"/>
              <a:t>Preston Ward, Suzie Tovar</a:t>
            </a:r>
            <a:endParaRPr sz="1800"/>
          </a:p>
        </p:txBody>
      </p:sp>
      <p:pic>
        <p:nvPicPr>
          <p:cNvPr id="56" name="Google Shape;56;p13"/>
          <p:cNvPicPr preferRelativeResize="0"/>
          <p:nvPr/>
        </p:nvPicPr>
        <p:blipFill>
          <a:blip r:embed="rId3">
            <a:alphaModFix/>
          </a:blip>
          <a:stretch>
            <a:fillRect/>
          </a:stretch>
        </p:blipFill>
        <p:spPr>
          <a:xfrm>
            <a:off x="8153353" y="115300"/>
            <a:ext cx="765247" cy="773700"/>
          </a:xfrm>
          <a:prstGeom prst="rect">
            <a:avLst/>
          </a:prstGeom>
          <a:noFill/>
          <a:ln>
            <a:noFill/>
          </a:ln>
        </p:spPr>
      </p:pic>
      <p:pic>
        <p:nvPicPr>
          <p:cNvPr id="57" name="Google Shape;57;p13"/>
          <p:cNvPicPr preferRelativeResize="0"/>
          <p:nvPr/>
        </p:nvPicPr>
        <p:blipFill>
          <a:blip r:embed="rId3">
            <a:alphaModFix/>
          </a:blip>
          <a:stretch>
            <a:fillRect/>
          </a:stretch>
        </p:blipFill>
        <p:spPr>
          <a:xfrm>
            <a:off x="180999" y="115299"/>
            <a:ext cx="824975" cy="83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Gerrymandering?</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 name="Google Shape;64;p14"/>
          <p:cNvPicPr preferRelativeResize="0"/>
          <p:nvPr/>
        </p:nvPicPr>
        <p:blipFill>
          <a:blip r:embed="rId3">
            <a:alphaModFix/>
          </a:blip>
          <a:stretch>
            <a:fillRect/>
          </a:stretch>
        </p:blipFill>
        <p:spPr>
          <a:xfrm>
            <a:off x="1122900" y="1152475"/>
            <a:ext cx="6634454" cy="341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225375" y="87900"/>
            <a:ext cx="8520600" cy="1116000"/>
          </a:xfrm>
          <a:prstGeom prst="rect">
            <a:avLst/>
          </a:prstGeom>
        </p:spPr>
        <p:txBody>
          <a:bodyPr anchorCtr="0" anchor="t" bIns="91425" lIns="91425" spcFirstLastPara="1" rIns="91425" wrap="square" tIns="91425">
            <a:noAutofit/>
          </a:bodyPr>
          <a:lstStyle/>
          <a:p>
            <a:pPr indent="0" lvl="0" marL="0" rtl="0" algn="r">
              <a:lnSpc>
                <a:spcPct val="115000"/>
              </a:lnSpc>
              <a:spcBef>
                <a:spcPts val="2400"/>
              </a:spcBef>
              <a:spcAft>
                <a:spcPts val="0"/>
              </a:spcAft>
              <a:buNone/>
            </a:pPr>
            <a:r>
              <a:rPr b="1" lang="en" sz="2400">
                <a:solidFill>
                  <a:srgbClr val="FFFFFF"/>
                </a:solidFill>
              </a:rPr>
              <a:t>League of Women Voters of Pennsylvania v. Commonwealth of Pennsylvania</a:t>
            </a:r>
            <a:endParaRPr b="1" sz="2400">
              <a:solidFill>
                <a:srgbClr val="FFFFFF"/>
              </a:solidFill>
            </a:endParaRPr>
          </a:p>
          <a:p>
            <a:pPr indent="0" lvl="0" marL="0" rtl="0" algn="r">
              <a:spcBef>
                <a:spcPts val="600"/>
              </a:spcBef>
              <a:spcAft>
                <a:spcPts val="0"/>
              </a:spcAft>
              <a:buNone/>
            </a:pPr>
            <a: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805775" y="2801325"/>
            <a:ext cx="3379799" cy="2253200"/>
          </a:xfrm>
          <a:prstGeom prst="rect">
            <a:avLst/>
          </a:prstGeom>
          <a:noFill/>
          <a:ln>
            <a:noFill/>
          </a:ln>
        </p:spPr>
      </p:pic>
      <p:pic>
        <p:nvPicPr>
          <p:cNvPr id="72" name="Google Shape;72;p15"/>
          <p:cNvPicPr preferRelativeResize="0"/>
          <p:nvPr/>
        </p:nvPicPr>
        <p:blipFill rotWithShape="1">
          <a:blip r:embed="rId4">
            <a:alphaModFix/>
          </a:blip>
          <a:srcRect b="0" l="0" r="21820" t="0"/>
          <a:stretch/>
        </p:blipFill>
        <p:spPr>
          <a:xfrm>
            <a:off x="141250" y="919075"/>
            <a:ext cx="3940750" cy="2094425"/>
          </a:xfrm>
          <a:prstGeom prst="rect">
            <a:avLst/>
          </a:prstGeom>
          <a:noFill/>
          <a:ln>
            <a:noFill/>
          </a:ln>
        </p:spPr>
      </p:pic>
      <p:pic>
        <p:nvPicPr>
          <p:cNvPr id="73" name="Google Shape;73;p15"/>
          <p:cNvPicPr preferRelativeResize="0"/>
          <p:nvPr/>
        </p:nvPicPr>
        <p:blipFill>
          <a:blip r:embed="rId5">
            <a:alphaModFix/>
          </a:blip>
          <a:stretch>
            <a:fillRect/>
          </a:stretch>
        </p:blipFill>
        <p:spPr>
          <a:xfrm>
            <a:off x="3650479" y="1653512"/>
            <a:ext cx="4893875" cy="2915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MCMC Results and GerryChain</a:t>
            </a:r>
            <a:endParaRPr/>
          </a:p>
          <a:p>
            <a:pPr indent="0" lvl="0" marL="0" rtl="0" algn="l">
              <a:spcBef>
                <a:spcPts val="0"/>
              </a:spcBef>
              <a:spcAft>
                <a:spcPts val="0"/>
              </a:spcAft>
              <a:buNone/>
            </a:pPr>
            <a:r>
              <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 name="Google Shape;80;p16"/>
          <p:cNvPicPr preferRelativeResize="0"/>
          <p:nvPr/>
        </p:nvPicPr>
        <p:blipFill>
          <a:blip r:embed="rId3">
            <a:alphaModFix/>
          </a:blip>
          <a:stretch>
            <a:fillRect/>
          </a:stretch>
        </p:blipFill>
        <p:spPr>
          <a:xfrm>
            <a:off x="311700" y="2211712"/>
            <a:ext cx="3706202" cy="1627550"/>
          </a:xfrm>
          <a:prstGeom prst="rect">
            <a:avLst/>
          </a:prstGeom>
          <a:noFill/>
          <a:ln>
            <a:noFill/>
          </a:ln>
        </p:spPr>
      </p:pic>
      <p:pic>
        <p:nvPicPr>
          <p:cNvPr id="81" name="Google Shape;81;p16"/>
          <p:cNvPicPr preferRelativeResize="0"/>
          <p:nvPr/>
        </p:nvPicPr>
        <p:blipFill>
          <a:blip r:embed="rId4">
            <a:alphaModFix/>
          </a:blip>
          <a:stretch>
            <a:fillRect/>
          </a:stretch>
        </p:blipFill>
        <p:spPr>
          <a:xfrm>
            <a:off x="4156150" y="1735713"/>
            <a:ext cx="4770975" cy="2579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 Visualized </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 name="Google Shape;88;p17"/>
          <p:cNvPicPr preferRelativeResize="0"/>
          <p:nvPr/>
        </p:nvPicPr>
        <p:blipFill>
          <a:blip r:embed="rId3">
            <a:alphaModFix/>
          </a:blip>
          <a:stretch>
            <a:fillRect/>
          </a:stretch>
        </p:blipFill>
        <p:spPr>
          <a:xfrm>
            <a:off x="1351725" y="1193375"/>
            <a:ext cx="1487486" cy="1742312"/>
          </a:xfrm>
          <a:prstGeom prst="rect">
            <a:avLst/>
          </a:prstGeom>
          <a:noFill/>
          <a:ln>
            <a:noFill/>
          </a:ln>
        </p:spPr>
      </p:pic>
      <p:pic>
        <p:nvPicPr>
          <p:cNvPr id="89" name="Google Shape;89;p17"/>
          <p:cNvPicPr preferRelativeResize="0"/>
          <p:nvPr/>
        </p:nvPicPr>
        <p:blipFill>
          <a:blip r:embed="rId4">
            <a:alphaModFix/>
          </a:blip>
          <a:stretch>
            <a:fillRect/>
          </a:stretch>
        </p:blipFill>
        <p:spPr>
          <a:xfrm>
            <a:off x="3834289" y="1193377"/>
            <a:ext cx="1525642" cy="1742314"/>
          </a:xfrm>
          <a:prstGeom prst="rect">
            <a:avLst/>
          </a:prstGeom>
          <a:noFill/>
          <a:ln>
            <a:noFill/>
          </a:ln>
        </p:spPr>
      </p:pic>
      <p:pic>
        <p:nvPicPr>
          <p:cNvPr id="90" name="Google Shape;90;p17"/>
          <p:cNvPicPr preferRelativeResize="0"/>
          <p:nvPr/>
        </p:nvPicPr>
        <p:blipFill>
          <a:blip r:embed="rId5">
            <a:alphaModFix/>
          </a:blip>
          <a:stretch>
            <a:fillRect/>
          </a:stretch>
        </p:blipFill>
        <p:spPr>
          <a:xfrm>
            <a:off x="6357213" y="1152475"/>
            <a:ext cx="1487487" cy="1756379"/>
          </a:xfrm>
          <a:prstGeom prst="rect">
            <a:avLst/>
          </a:prstGeom>
          <a:noFill/>
          <a:ln>
            <a:noFill/>
          </a:ln>
        </p:spPr>
      </p:pic>
      <p:pic>
        <p:nvPicPr>
          <p:cNvPr id="91" name="Google Shape;91;p17"/>
          <p:cNvPicPr preferRelativeResize="0"/>
          <p:nvPr/>
        </p:nvPicPr>
        <p:blipFill>
          <a:blip r:embed="rId6">
            <a:alphaModFix/>
          </a:blip>
          <a:stretch>
            <a:fillRect/>
          </a:stretch>
        </p:blipFill>
        <p:spPr>
          <a:xfrm>
            <a:off x="5168542" y="3111423"/>
            <a:ext cx="1525653" cy="1798766"/>
          </a:xfrm>
          <a:prstGeom prst="rect">
            <a:avLst/>
          </a:prstGeom>
          <a:noFill/>
          <a:ln>
            <a:noFill/>
          </a:ln>
        </p:spPr>
      </p:pic>
      <p:pic>
        <p:nvPicPr>
          <p:cNvPr id="92" name="Google Shape;92;p17"/>
          <p:cNvPicPr preferRelativeResize="0"/>
          <p:nvPr/>
        </p:nvPicPr>
        <p:blipFill>
          <a:blip r:embed="rId7">
            <a:alphaModFix/>
          </a:blip>
          <a:stretch>
            <a:fillRect/>
          </a:stretch>
        </p:blipFill>
        <p:spPr>
          <a:xfrm>
            <a:off x="2587476" y="3111425"/>
            <a:ext cx="1525653" cy="1829275"/>
          </a:xfrm>
          <a:prstGeom prst="rect">
            <a:avLst/>
          </a:prstGeom>
          <a:noFill/>
          <a:ln>
            <a:noFill/>
          </a:ln>
        </p:spPr>
      </p:pic>
      <p:sp>
        <p:nvSpPr>
          <p:cNvPr id="93" name="Google Shape;93;p17"/>
          <p:cNvSpPr/>
          <p:nvPr/>
        </p:nvSpPr>
        <p:spPr>
          <a:xfrm>
            <a:off x="2916950" y="1997850"/>
            <a:ext cx="741900" cy="250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94" name="Google Shape;94;p17"/>
          <p:cNvSpPr/>
          <p:nvPr/>
        </p:nvSpPr>
        <p:spPr>
          <a:xfrm>
            <a:off x="5417438" y="1997850"/>
            <a:ext cx="741900" cy="250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95" name="Google Shape;95;p17"/>
          <p:cNvSpPr/>
          <p:nvPr/>
        </p:nvSpPr>
        <p:spPr>
          <a:xfrm>
            <a:off x="4167213" y="3899088"/>
            <a:ext cx="741900" cy="250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10798385">
            <a:off x="6774462" y="3309295"/>
            <a:ext cx="638700" cy="810900"/>
          </a:xfrm>
          <a:prstGeom prst="bentArrow">
            <a:avLst>
              <a:gd fmla="val 25000" name="adj1"/>
              <a:gd fmla="val 25000" name="adj2"/>
              <a:gd fmla="val 25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Flip VS Recom</a:t>
            </a:r>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3" name="Google Shape;103;p18"/>
          <p:cNvPicPr preferRelativeResize="0"/>
          <p:nvPr/>
        </p:nvPicPr>
        <p:blipFill>
          <a:blip r:embed="rId3">
            <a:alphaModFix/>
          </a:blip>
          <a:stretch>
            <a:fillRect/>
          </a:stretch>
        </p:blipFill>
        <p:spPr>
          <a:xfrm>
            <a:off x="4882675" y="1092050"/>
            <a:ext cx="3866251" cy="3866251"/>
          </a:xfrm>
          <a:prstGeom prst="rect">
            <a:avLst/>
          </a:prstGeom>
          <a:noFill/>
          <a:ln>
            <a:noFill/>
          </a:ln>
        </p:spPr>
      </p:pic>
      <p:pic>
        <p:nvPicPr>
          <p:cNvPr id="104" name="Google Shape;104;p18"/>
          <p:cNvPicPr preferRelativeResize="0"/>
          <p:nvPr/>
        </p:nvPicPr>
        <p:blipFill>
          <a:blip r:embed="rId4">
            <a:alphaModFix/>
          </a:blip>
          <a:stretch>
            <a:fillRect/>
          </a:stretch>
        </p:blipFill>
        <p:spPr>
          <a:xfrm>
            <a:off x="501550" y="1092063"/>
            <a:ext cx="3866251" cy="3866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 </a:t>
            </a:r>
            <a:endParaRPr/>
          </a:p>
        </p:txBody>
      </p:sp>
      <p:sp>
        <p:nvSpPr>
          <p:cNvPr id="110" name="Google Shape;110;p19"/>
          <p:cNvSpPr txBox="1"/>
          <p:nvPr/>
        </p:nvSpPr>
        <p:spPr>
          <a:xfrm>
            <a:off x="535050" y="1324700"/>
            <a:ext cx="7896600" cy="3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We have </a:t>
            </a:r>
            <a:r>
              <a:rPr lang="en">
                <a:solidFill>
                  <a:srgbClr val="FFFFFF"/>
                </a:solidFill>
              </a:rPr>
              <a:t>empirical</a:t>
            </a:r>
            <a:r>
              <a:rPr lang="en">
                <a:solidFill>
                  <a:srgbClr val="FFFFFF"/>
                </a:solidFill>
              </a:rPr>
              <a:t> evidence that the chain is converging, but we would really like to know if that is true.  Our current approach is to construct a single value for each district and then take their average. Then, we compare those values for each step in the chain.  If the values stop moving, this could be evidence of convergence.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116" name="Google Shape;116;p20"/>
          <p:cNvSpPr txBox="1"/>
          <p:nvPr/>
        </p:nvSpPr>
        <p:spPr>
          <a:xfrm>
            <a:off x="372125" y="1071750"/>
            <a:ext cx="7602900" cy="3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Casey Sutton, Tarleton State Univ, Math</a:t>
            </a:r>
            <a:endParaRPr>
              <a:solidFill>
                <a:srgbClr val="FFFFFF"/>
              </a:solidFill>
            </a:endParaRPr>
          </a:p>
          <a:p>
            <a:pPr indent="0" lvl="0" marL="0" rtl="0" algn="l">
              <a:spcBef>
                <a:spcPts val="0"/>
              </a:spcBef>
              <a:spcAft>
                <a:spcPts val="0"/>
              </a:spcAft>
              <a:buNone/>
            </a:pPr>
            <a:r>
              <a:rPr lang="en">
                <a:solidFill>
                  <a:srgbClr val="FFFFFF"/>
                </a:solidFill>
              </a:rPr>
              <a:t>Diana Dinh-Andrus, Tarleton State Univ, Math</a:t>
            </a:r>
            <a:endParaRPr>
              <a:solidFill>
                <a:srgbClr val="FFFFFF"/>
              </a:solidFill>
            </a:endParaRPr>
          </a:p>
          <a:p>
            <a:pPr indent="0" lvl="0" marL="0" rtl="0" algn="l">
              <a:spcBef>
                <a:spcPts val="0"/>
              </a:spcBef>
              <a:spcAft>
                <a:spcPts val="0"/>
              </a:spcAft>
              <a:buNone/>
            </a:pPr>
            <a:r>
              <a:rPr lang="en">
                <a:solidFill>
                  <a:srgbClr val="FFFFFF"/>
                </a:solidFill>
              </a:rPr>
              <a:t>Peter Hayes, Tarleton State Univ, Math</a:t>
            </a:r>
            <a:endParaRPr>
              <a:solidFill>
                <a:srgbClr val="FFFFFF"/>
              </a:solidFill>
            </a:endParaRPr>
          </a:p>
          <a:p>
            <a:pPr indent="0" lvl="0" marL="0" rtl="0" algn="l">
              <a:spcBef>
                <a:spcPts val="0"/>
              </a:spcBef>
              <a:spcAft>
                <a:spcPts val="0"/>
              </a:spcAft>
              <a:buNone/>
            </a:pPr>
            <a:r>
              <a:rPr lang="en">
                <a:solidFill>
                  <a:srgbClr val="FFFFFF"/>
                </a:solidFill>
              </a:rPr>
              <a:t>Mary Barker, Washington Univ in St. Louis</a:t>
            </a:r>
            <a:endParaRPr>
              <a:solidFill>
                <a:srgbClr val="FFFFFF"/>
              </a:solidFill>
            </a:endParaRPr>
          </a:p>
          <a:p>
            <a:pPr indent="0" lvl="0" marL="0" rtl="0" algn="l">
              <a:spcBef>
                <a:spcPts val="0"/>
              </a:spcBef>
              <a:spcAft>
                <a:spcPts val="0"/>
              </a:spcAft>
              <a:buNone/>
            </a:pPr>
            <a:r>
              <a:rPr lang="en">
                <a:solidFill>
                  <a:srgbClr val="FFFFFF"/>
                </a:solidFill>
              </a:rPr>
              <a:t>Joseph Brown, Financial Recovery Technologies</a:t>
            </a:r>
            <a:endParaRPr>
              <a:solidFill>
                <a:srgbClr val="FFFFFF"/>
              </a:solidFill>
            </a:endParaRPr>
          </a:p>
          <a:p>
            <a:pPr indent="0" lvl="0" marL="0" rtl="0" algn="l">
              <a:spcBef>
                <a:spcPts val="0"/>
              </a:spcBef>
              <a:spcAft>
                <a:spcPts val="0"/>
              </a:spcAft>
              <a:buNone/>
            </a:pPr>
            <a:r>
              <a:rPr lang="en">
                <a:solidFill>
                  <a:srgbClr val="FFFFFF"/>
                </a:solidFill>
              </a:rPr>
              <a:t>Dr. Scott Cook,  Tarleton State Univ, Math</a:t>
            </a:r>
            <a:endParaRPr>
              <a:solidFill>
                <a:srgbClr val="FFFFFF"/>
              </a:solidFill>
            </a:endParaRPr>
          </a:p>
          <a:p>
            <a:pPr indent="0" lvl="0" marL="0" rtl="0" algn="l">
              <a:spcBef>
                <a:spcPts val="0"/>
              </a:spcBef>
              <a:spcAft>
                <a:spcPts val="0"/>
              </a:spcAft>
              <a:buNone/>
            </a:pPr>
            <a:r>
              <a:rPr lang="en">
                <a:solidFill>
                  <a:srgbClr val="FFFFFF"/>
                </a:solidFill>
              </a:rPr>
              <a:t>Dr. Anne Egelston,  Tarleton State Univ, Political Science</a:t>
            </a:r>
            <a:endParaRPr>
              <a:solidFill>
                <a:srgbClr val="FFFFFF"/>
              </a:solidFill>
            </a:endParaRPr>
          </a:p>
          <a:p>
            <a:pPr indent="0" lvl="0" marL="0" rtl="0" algn="l">
              <a:spcBef>
                <a:spcPts val="0"/>
              </a:spcBef>
              <a:spcAft>
                <a:spcPts val="0"/>
              </a:spcAft>
              <a:buNone/>
            </a:pPr>
            <a:r>
              <a:rPr lang="en">
                <a:solidFill>
                  <a:srgbClr val="FFFFFF"/>
                </a:solidFill>
              </a:rPr>
              <a:t>Dr. Chris Mitchell,  Tarleton State Univ, Math</a:t>
            </a:r>
            <a:endParaRPr>
              <a:solidFill>
                <a:srgbClr val="FFFFFF"/>
              </a:solidFill>
            </a:endParaRPr>
          </a:p>
          <a:p>
            <a:pPr indent="0" lvl="0" marL="0" rtl="0" algn="l">
              <a:spcBef>
                <a:spcPts val="0"/>
              </a:spcBef>
              <a:spcAft>
                <a:spcPts val="0"/>
              </a:spcAft>
              <a:buNone/>
            </a:pPr>
            <a:r>
              <a:rPr lang="en">
                <a:solidFill>
                  <a:srgbClr val="FFFFFF"/>
                </a:solidFill>
              </a:rPr>
              <a:t>Dr. Moon Duchin, Tufts Univ</a:t>
            </a:r>
            <a:endParaRPr>
              <a:solidFill>
                <a:srgbClr val="FFFFFF"/>
              </a:solidFill>
            </a:endParaRPr>
          </a:p>
          <a:p>
            <a:pPr indent="0" lvl="0" marL="0" rtl="0" algn="l">
              <a:spcBef>
                <a:spcPts val="0"/>
              </a:spcBef>
              <a:spcAft>
                <a:spcPts val="0"/>
              </a:spcAft>
              <a:buNone/>
            </a:pPr>
            <a:r>
              <a:rPr lang="en">
                <a:solidFill>
                  <a:srgbClr val="FFFFFF"/>
                </a:solidFill>
              </a:rPr>
              <a:t>Dr. Justin Solomon, MIT</a:t>
            </a:r>
            <a:endParaRPr>
              <a:solidFill>
                <a:srgbClr val="FFFFFF"/>
              </a:solidFill>
            </a:endParaRPr>
          </a:p>
          <a:p>
            <a:pPr indent="0" lvl="0" marL="0" rtl="0" algn="l">
              <a:spcBef>
                <a:spcPts val="0"/>
              </a:spcBef>
              <a:spcAft>
                <a:spcPts val="0"/>
              </a:spcAft>
              <a:buNone/>
            </a:pPr>
            <a:r>
              <a:rPr lang="en">
                <a:solidFill>
                  <a:srgbClr val="FFFFFF"/>
                </a:solidFill>
              </a:rPr>
              <a:t>Dr. Daryl DeFord, MIT</a:t>
            </a:r>
            <a:endParaRPr>
              <a:solidFill>
                <a:srgbClr val="FFFFFF"/>
              </a:solidFill>
            </a:endParaRPr>
          </a:p>
          <a:p>
            <a:pPr indent="0" lvl="0" marL="0" rtl="0" algn="l">
              <a:spcBef>
                <a:spcPts val="0"/>
              </a:spcBef>
              <a:spcAft>
                <a:spcPts val="0"/>
              </a:spcAft>
              <a:buNone/>
            </a:pPr>
            <a:r>
              <a:rPr lang="en">
                <a:solidFill>
                  <a:srgbClr val="FFFFFF"/>
                </a:solidFill>
              </a:rPr>
              <a:t>Dr. Rob Muth,  Washington \&amp; Jefferson College</a:t>
            </a:r>
            <a:endParaRPr>
              <a:solidFill>
                <a:srgbClr val="FFFFFF"/>
              </a:solidFill>
            </a:endParaRPr>
          </a:p>
          <a:p>
            <a:pPr indent="0" lvl="0" marL="0" rtl="0" algn="l">
              <a:spcBef>
                <a:spcPts val="0"/>
              </a:spcBef>
              <a:spcAft>
                <a:spcPts val="0"/>
              </a:spcAft>
              <a:buNone/>
            </a:pPr>
            <a:r>
              <a:rPr lang="en">
                <a:solidFill>
                  <a:srgbClr val="FFFFFF"/>
                </a:solidFill>
              </a:rPr>
              <a:t>Dr. Laurel Travis, Virginia Tech Univ</a:t>
            </a:r>
            <a:endParaRPr>
              <a:solidFill>
                <a:srgbClr val="FFFFFF"/>
              </a:solidFill>
            </a:endParaRPr>
          </a:p>
          <a:p>
            <a:pPr indent="0" lvl="0" marL="0" rtl="0" algn="l">
              <a:spcBef>
                <a:spcPts val="0"/>
              </a:spcBef>
              <a:spcAft>
                <a:spcPts val="0"/>
              </a:spcAft>
              <a:buNone/>
            </a:pPr>
            <a:r>
              <a:rPr lang="en">
                <a:solidFill>
                  <a:srgbClr val="FFFFFF"/>
                </a:solidFill>
              </a:rPr>
              <a:t>Betseygail Rand, Texas Lutheran University</a:t>
            </a:r>
            <a:endParaRPr>
              <a:solidFill>
                <a:srgbClr val="FFFFFF"/>
              </a:solidFill>
            </a:endParaRPr>
          </a:p>
          <a:p>
            <a:pPr indent="0" lvl="0" marL="0" rtl="0" algn="l">
              <a:spcBef>
                <a:spcPts val="0"/>
              </a:spcBef>
              <a:spcAft>
                <a:spcPts val="0"/>
              </a:spcAft>
              <a:buNone/>
            </a:pPr>
            <a:r>
              <a:rPr lang="en">
                <a:solidFill>
                  <a:srgbClr val="FFFFFF"/>
                </a:solidFill>
              </a:rPr>
              <a:t>Metric Geometry &amp; Gerrymandering Group, https://www.mggg.org/</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